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53"/>
  </p:notesMasterIdLst>
  <p:sldIdLst>
    <p:sldId id="734" r:id="rId3"/>
    <p:sldId id="761" r:id="rId4"/>
    <p:sldId id="762" r:id="rId5"/>
    <p:sldId id="763" r:id="rId6"/>
    <p:sldId id="733" r:id="rId7"/>
    <p:sldId id="764" r:id="rId8"/>
    <p:sldId id="744" r:id="rId9"/>
    <p:sldId id="806" r:id="rId10"/>
    <p:sldId id="766" r:id="rId11"/>
    <p:sldId id="767" r:id="rId12"/>
    <p:sldId id="743" r:id="rId13"/>
    <p:sldId id="735" r:id="rId14"/>
    <p:sldId id="738" r:id="rId15"/>
    <p:sldId id="745" r:id="rId16"/>
    <p:sldId id="772" r:id="rId17"/>
    <p:sldId id="737" r:id="rId18"/>
    <p:sldId id="768" r:id="rId19"/>
    <p:sldId id="741" r:id="rId20"/>
    <p:sldId id="774" r:id="rId21"/>
    <p:sldId id="760" r:id="rId22"/>
    <p:sldId id="786" r:id="rId23"/>
    <p:sldId id="775" r:id="rId24"/>
    <p:sldId id="787" r:id="rId25"/>
    <p:sldId id="773" r:id="rId26"/>
    <p:sldId id="769" r:id="rId27"/>
    <p:sldId id="788" r:id="rId28"/>
    <p:sldId id="789" r:id="rId29"/>
    <p:sldId id="792" r:id="rId30"/>
    <p:sldId id="795" r:id="rId31"/>
    <p:sldId id="796" r:id="rId32"/>
    <p:sldId id="790" r:id="rId33"/>
    <p:sldId id="808" r:id="rId34"/>
    <p:sldId id="807" r:id="rId35"/>
    <p:sldId id="809" r:id="rId36"/>
    <p:sldId id="797" r:id="rId37"/>
    <p:sldId id="810" r:id="rId38"/>
    <p:sldId id="791" r:id="rId39"/>
    <p:sldId id="778" r:id="rId40"/>
    <p:sldId id="779" r:id="rId41"/>
    <p:sldId id="780" r:id="rId42"/>
    <p:sldId id="770" r:id="rId43"/>
    <p:sldId id="785" r:id="rId44"/>
    <p:sldId id="801" r:id="rId45"/>
    <p:sldId id="799" r:id="rId46"/>
    <p:sldId id="771" r:id="rId47"/>
    <p:sldId id="756" r:id="rId48"/>
    <p:sldId id="803" r:id="rId49"/>
    <p:sldId id="805" r:id="rId50"/>
    <p:sldId id="804" r:id="rId51"/>
    <p:sldId id="802" r:id="rId5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9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C000"/>
    <a:srgbClr val="0000FF"/>
    <a:srgbClr val="7F7F7F"/>
    <a:srgbClr val="0AC200"/>
    <a:srgbClr val="44C404"/>
    <a:srgbClr val="595959"/>
    <a:srgbClr val="82878C"/>
    <a:srgbClr val="F2F2F2"/>
    <a:srgbClr val="E4E4EC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 autoAdjust="0"/>
    <p:restoredTop sz="82641" autoAdjust="0"/>
  </p:normalViewPr>
  <p:slideViewPr>
    <p:cSldViewPr snapToGrid="0">
      <p:cViewPr>
        <p:scale>
          <a:sx n="83" d="100"/>
          <a:sy n="83" d="100"/>
        </p:scale>
        <p:origin x="2944" y="3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notesMaster" Target="notesMasters/notesMaster1.xml"/><Relationship Id="rId54" Type="http://schemas.openxmlformats.org/officeDocument/2006/relationships/commentAuthors" Target="commentAuthors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2018/8/13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9180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902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9027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7457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6328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2642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87856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655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7432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05587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29641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57463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56113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46870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2623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76336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22528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78116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2111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0273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35443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03958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73937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10945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0727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20746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76860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1924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25262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5583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97915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1556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4279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0839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1163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6848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2018年8月13日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chemeClr val="accent4">
              <a:lumMod val="60000"/>
              <a:lumOff val="4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2018/8/13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2018/8/13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2018年8月13日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2018/8/13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2018/8/13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2018/8/13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2018/8/13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ilealliance.org/agile2018/" TargetMode="External"/><Relationship Id="rId4" Type="http://schemas.openxmlformats.org/officeDocument/2006/relationships/hyperlink" Target="https://www.agilealliance.org/" TargetMode="External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agilealliance.org/deliver-agile-2018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ess.works/" TargetMode="External"/><Relationship Id="rId4" Type="http://schemas.openxmlformats.org/officeDocument/2006/relationships/hyperlink" Target="https://www.scaledagileframework.com/" TargetMode="External"/><Relationship Id="rId5" Type="http://schemas.openxmlformats.org/officeDocument/2006/relationships/hyperlink" Target="https://www.scrum.org/resources/nexus-guide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ilealliance.org/resources/experience-reports/learning-to-experiment/" TargetMode="External"/><Relationship Id="rId4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ChristophLucian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gile2018.sched.com/event/EUDp/database-devops-strategies-to-address-devops-last-mile-scott-ambler" TargetMode="External"/><Relationship Id="rId4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scottwambler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gile2018.sched.com/event/EUD7/creating-chaos-engineering-shahzad-zafar" TargetMode="External"/><Relationship Id="rId4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m_shahzad_z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hyperlink" Target="https://twitter.com/t_magennis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bkSRLYSojo" TargetMode="External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hyperlink" Target="https://www.chrislucian.com/2018/07/software-estimation-paradox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ilealliance.org/resources/experience-reports/learning-to-experiment/" TargetMode="External"/><Relationship Id="rId4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ChristophLucian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4" Type="http://schemas.openxmlformats.org/officeDocument/2006/relationships/image" Target="../media/image31.jpg"/><Relationship Id="rId5" Type="http://schemas.openxmlformats.org/officeDocument/2006/relationships/image" Target="../media/image32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jpg"/><Relationship Id="rId12" Type="http://schemas.openxmlformats.org/officeDocument/2006/relationships/hyperlink" Target="https://twitter.com/ToBeAgile" TargetMode="External"/><Relationship Id="rId13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amazon.com/dp/B0054RGYNQ/" TargetMode="External"/><Relationship Id="rId4" Type="http://schemas.openxmlformats.org/officeDocument/2006/relationships/image" Target="../media/image6.jpg"/><Relationship Id="rId5" Type="http://schemas.openxmlformats.org/officeDocument/2006/relationships/hyperlink" Target="https://twitter.com/WoodyZuill" TargetMode="External"/><Relationship Id="rId6" Type="http://schemas.openxmlformats.org/officeDocument/2006/relationships/image" Target="../media/image7.jpg"/><Relationship Id="rId7" Type="http://schemas.openxmlformats.org/officeDocument/2006/relationships/image" Target="../media/image8.jpg"/><Relationship Id="rId8" Type="http://schemas.openxmlformats.org/officeDocument/2006/relationships/hyperlink" Target="https://twitter.com/staszv" TargetMode="External"/><Relationship Id="rId9" Type="http://schemas.openxmlformats.org/officeDocument/2006/relationships/image" Target="../media/image9.jpg"/><Relationship Id="rId10" Type="http://schemas.openxmlformats.org/officeDocument/2006/relationships/hyperlink" Target="https://twitter.com/Cara_Faye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modernagile.org/" TargetMode="External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23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://devopssummit.ithome.com.tw/" TargetMode="External"/><Relationship Id="rId5" Type="http://schemas.openxmlformats.org/officeDocument/2006/relationships/hyperlink" Target="https://www.agilealliance.org/wp-content/uploads/2015/12/ExperienceReport.2014.Ito_.pdf" TargetMode="External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ilealliance.org/agile2019/" TargetMode="External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linecorp/agile2017-81797956" TargetMode="External"/><Relationship Id="rId4" Type="http://schemas.openxmlformats.org/officeDocument/2006/relationships/hyperlink" Target="https://www.slideshare.net/ssuser968fab/agile2016" TargetMode="External"/><Relationship Id="rId5" Type="http://schemas.openxmlformats.org/officeDocument/2006/relationships/hyperlink" Target="https://www.slideshare.net/ssuser968fab/agile2014-report-as-a-speaker-and-a-reporter-of-the-latest-agile-in-the-world" TargetMode="External"/><Relationship Id="rId6" Type="http://schemas.openxmlformats.org/officeDocument/2006/relationships/hyperlink" Target="http://www.manaslink.com/agile2013" TargetMode="External"/><Relationship Id="rId7" Type="http://schemas.openxmlformats.org/officeDocument/2006/relationships/hyperlink" Target="http://www.manaslink.com/agile2012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suser968fab/technology-drivendevelopment-forslideshare-38323907" TargetMode="External"/><Relationship Id="rId4" Type="http://schemas.openxmlformats.org/officeDocument/2006/relationships/hyperlink" Target="https://www.slideshare.net/ssuser968fab/ss-70489058/" TargetMode="External"/><Relationship Id="rId5" Type="http://schemas.openxmlformats.org/officeDocument/2006/relationships/hyperlink" Target="https://anagileway.wordpress.com/2016/10/07/modern-agile-jp/" TargetMode="External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279598"/>
            <a:ext cx="9144000" cy="801511"/>
          </a:xfrm>
        </p:spPr>
        <p:txBody>
          <a:bodyPr anchor="ctr"/>
          <a:lstStyle/>
          <a:p>
            <a:r>
              <a:rPr kumimoji="1"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Hiroyuki Ito</a:t>
            </a:r>
            <a:endParaRPr kumimoji="1" lang="ja-JP" altLang="en-US" sz="4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 marL="14288">
              <a:lnSpc>
                <a:spcPct val="100000"/>
              </a:lnSpc>
            </a:pPr>
            <a:r>
              <a:rPr lang="en-US" altLang="ja-JP" sz="9600" b="1" i="1" dirty="0" smtClean="0"/>
              <a:t>From Output</a:t>
            </a:r>
            <a:br>
              <a:rPr lang="en-US" altLang="ja-JP" sz="9600" b="1" i="1" dirty="0" smtClean="0"/>
            </a:br>
            <a:r>
              <a:rPr lang="en-US" altLang="ja-JP" sz="9600" b="1" i="1" dirty="0" smtClean="0"/>
              <a:t>to Outcome</a:t>
            </a:r>
            <a:endParaRPr kumimoji="1" lang="ja-JP" altLang="en-US" sz="9600" b="1" i="1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0" y="4406608"/>
            <a:ext cx="91440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4000" dirty="0" smtClean="0">
                <a:solidFill>
                  <a:srgbClr val="FFFFF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Agile2018 Report -</a:t>
            </a:r>
            <a:endParaRPr lang="ja-JP" altLang="en-US" sz="4000">
              <a:solidFill>
                <a:srgbClr val="FFFFF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9944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Summary of Agile2018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Focus More on Outcome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Misc.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Three Big Trends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5750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What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is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Agile2018?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2646813"/>
            <a:ext cx="7886700" cy="3448686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en-US" altLang="ja-JP" sz="24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https://www.agilealliance.org/agile2018</a:t>
            </a:r>
            <a:r>
              <a:rPr lang="en-US" altLang="ja-JP" sz="24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/</a:t>
            </a:r>
            <a:endParaRPr lang="en-US" altLang="ja-JP" sz="24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endParaRPr kumimoji="1"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Annual</a:t>
            </a:r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g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lobal</a:t>
            </a:r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onference</a:t>
            </a:r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of</a:t>
            </a:r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in</a:t>
            </a:r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USA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The</a:t>
            </a:r>
            <a:r>
              <a:rPr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biggest</a:t>
            </a:r>
            <a:r>
              <a:rPr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one</a:t>
            </a:r>
            <a:r>
              <a:rPr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of</a:t>
            </a:r>
            <a:r>
              <a:rPr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Agile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Held</a:t>
            </a:r>
            <a:r>
              <a:rPr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by</a:t>
            </a:r>
            <a:r>
              <a:rPr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Agile</a:t>
            </a:r>
            <a:r>
              <a:rPr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Alliance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0" y="1168916"/>
            <a:ext cx="8128000" cy="1473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8162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Basi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 Information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536614"/>
              </p:ext>
            </p:extLst>
          </p:nvPr>
        </p:nvGraphicFramePr>
        <p:xfrm>
          <a:off x="628650" y="1863000"/>
          <a:ext cx="7886700" cy="4777920"/>
        </p:xfrm>
        <a:graphic>
          <a:graphicData uri="http://schemas.openxmlformats.org/drawingml/2006/table">
            <a:tbl>
              <a:tblPr firstCol="1">
                <a:tableStyleId>{21E4AEA4-8DFA-4A89-87EB-49C32662AFE0}</a:tableStyleId>
              </a:tblPr>
              <a:tblGrid>
                <a:gridCol w="3943350"/>
                <a:gridCol w="3943350"/>
              </a:tblGrid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Duration</a:t>
                      </a:r>
                      <a:endParaRPr kumimoji="1" lang="ja-JP" altLang="en-US" sz="2400" b="0" i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Aug. 6</a:t>
                      </a:r>
                      <a:r>
                        <a:rPr kumimoji="1" lang="en-US" altLang="ja-JP" sz="2400" b="0" i="0" baseline="3000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</a:t>
                      </a:r>
                      <a:r>
                        <a:rPr kumimoji="1" lang="en-US" altLang="ja-JP" sz="2400" b="0" i="0" baseline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</a:t>
                      </a:r>
                      <a:r>
                        <a:rPr kumimoji="1" lang="mr-IN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–</a:t>
                      </a:r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10</a:t>
                      </a:r>
                      <a:r>
                        <a:rPr kumimoji="1" lang="en-US" altLang="ja-JP" sz="2400" b="0" i="0" baseline="3000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</a:t>
                      </a:r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</a:t>
                      </a:r>
                      <a:r>
                        <a:rPr kumimoji="1" lang="en-US" altLang="ja-JP" sz="2400" b="0" i="0" baseline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(5 days)</a:t>
                      </a:r>
                      <a:endParaRPr kumimoji="1" lang="ja-JP" altLang="en-US" sz="2400" b="0" i="0">
                        <a:solidFill>
                          <a:srgbClr val="7F7F7F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Sessions</a:t>
                      </a:r>
                      <a:endParaRPr kumimoji="1" lang="ja-JP" altLang="en-US" sz="2400" b="0" i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279 </a:t>
                      </a:r>
                      <a:r>
                        <a:rPr kumimoji="1" lang="en-US" altLang="ja-JP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(+5 YoY)</a:t>
                      </a:r>
                      <a:endParaRPr kumimoji="1" lang="ja-JP" altLang="en-US" sz="2400" b="0" i="0">
                        <a:solidFill>
                          <a:srgbClr val="0AC000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Categories</a:t>
                      </a:r>
                      <a:endParaRPr kumimoji="1" lang="ja-JP" altLang="en-US" sz="2400" b="0" i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   </a:t>
                      </a:r>
                      <a:r>
                        <a:rPr kumimoji="1" lang="en-US" altLang="ja-JP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(±0 YOY</a:t>
                      </a:r>
                      <a:r>
                        <a:rPr kumimoji="1" lang="en-US" altLang="en-US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)</a:t>
                      </a:r>
                      <a:endParaRPr kumimoji="1" lang="ja-JP" altLang="en-US" sz="2400" b="0" i="0">
                        <a:solidFill>
                          <a:srgbClr val="0AC000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Parallel</a:t>
                      </a:r>
                      <a:r>
                        <a:rPr kumimoji="1" lang="ja-JP" altLang="en-US" sz="2400" b="0" i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</a:t>
                      </a:r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On-going</a:t>
                      </a:r>
                    </a:p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Sessions</a:t>
                      </a:r>
                      <a:endParaRPr kumimoji="1" lang="ja-JP" altLang="en-US" sz="2400" b="0" i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   </a:t>
                      </a:r>
                      <a:r>
                        <a:rPr kumimoji="1" lang="en-US" altLang="ja-JP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(+1 YoY)</a:t>
                      </a:r>
                      <a:endParaRPr kumimoji="1" lang="ja-JP" altLang="en-US" sz="2400" b="0" i="0">
                        <a:solidFill>
                          <a:srgbClr val="0AC000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Attendees</a:t>
                      </a:r>
                      <a:endParaRPr kumimoji="1" lang="ja-JP" altLang="en-US" sz="2400" b="0" i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2,500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Type of Sessions</a:t>
                      </a:r>
                      <a:endParaRPr kumimoji="1" lang="ja-JP" altLang="en-US" sz="2400" b="0" i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Talk/Workshop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Level of Sessions</a:t>
                      </a:r>
                      <a:endParaRPr kumimoji="1" lang="ja-JP" altLang="en-US" sz="2400" b="0" i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Learning/Practicing/</a:t>
                      </a:r>
                    </a:p>
                    <a:p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Advancing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75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Categories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(2018)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371880"/>
              </p:ext>
            </p:extLst>
          </p:nvPr>
        </p:nvGraphicFramePr>
        <p:xfrm>
          <a:off x="657000" y="1689100"/>
          <a:ext cx="7830000" cy="4786176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4039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Data Metrics and Forecasting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Midway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18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 Practices and Craft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318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Categories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(2018)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843058"/>
              </p:ext>
            </p:extLst>
          </p:nvPr>
        </p:nvGraphicFramePr>
        <p:xfrm>
          <a:off x="657000" y="1689100"/>
          <a:ext cx="7830000" cy="4786176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4039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Data Metrics and Forecasting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Midway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18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 Practices and Craft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正方形/長方形 4"/>
          <p:cNvSpPr/>
          <p:nvPr/>
        </p:nvSpPr>
        <p:spPr>
          <a:xfrm>
            <a:off x="627323" y="2478519"/>
            <a:ext cx="3932246" cy="550782"/>
          </a:xfrm>
          <a:prstGeom prst="rect">
            <a:avLst/>
          </a:prstGeom>
          <a:noFill/>
          <a:ln w="635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吹き出し 5"/>
          <p:cNvSpPr/>
          <p:nvPr/>
        </p:nvSpPr>
        <p:spPr>
          <a:xfrm>
            <a:off x="5600007" y="2753910"/>
            <a:ext cx="2880000" cy="1080000"/>
          </a:xfrm>
          <a:prstGeom prst="wedgeRectCallout">
            <a:avLst>
              <a:gd name="adj1" fmla="val -86354"/>
              <a:gd name="adj2" fmla="val -50266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Promoted</a:t>
            </a:r>
            <a: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as</a:t>
            </a:r>
            <a:r>
              <a:rPr kumimoji="1" lang="ja-JP" altLang="en-US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one category!</a:t>
            </a:r>
            <a:endParaRPr kumimoji="1" lang="ja-JP" altLang="en-US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5974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Categories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(2018)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/>
          </p:nvPr>
        </p:nvGraphicFramePr>
        <p:xfrm>
          <a:off x="657000" y="1689100"/>
          <a:ext cx="7830000" cy="4786176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4039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Data Metrics and Forecasting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Midway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18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 Practices and Craft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正方形/長方形 4"/>
          <p:cNvSpPr/>
          <p:nvPr/>
        </p:nvSpPr>
        <p:spPr>
          <a:xfrm>
            <a:off x="627323" y="2478519"/>
            <a:ext cx="3932246" cy="550782"/>
          </a:xfrm>
          <a:prstGeom prst="rect">
            <a:avLst/>
          </a:prstGeom>
          <a:noFill/>
          <a:ln w="635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吹き出し 5"/>
          <p:cNvSpPr/>
          <p:nvPr/>
        </p:nvSpPr>
        <p:spPr>
          <a:xfrm>
            <a:off x="5600007" y="2753910"/>
            <a:ext cx="2880000" cy="1080000"/>
          </a:xfrm>
          <a:prstGeom prst="wedgeRectCallout">
            <a:avLst>
              <a:gd name="adj1" fmla="val -86354"/>
              <a:gd name="adj2" fmla="val -50266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Promoted</a:t>
            </a:r>
            <a: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as</a:t>
            </a:r>
            <a:r>
              <a:rPr kumimoji="1" lang="ja-JP" altLang="en-US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one category!</a:t>
            </a:r>
            <a:endParaRPr kumimoji="1" lang="ja-JP" altLang="en-US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627323" y="5112250"/>
            <a:ext cx="3932246" cy="1003161"/>
          </a:xfrm>
          <a:prstGeom prst="rect">
            <a:avLst/>
          </a:prstGeom>
          <a:noFill/>
          <a:ln w="635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吹き出し 7"/>
          <p:cNvSpPr/>
          <p:nvPr/>
        </p:nvSpPr>
        <p:spPr>
          <a:xfrm>
            <a:off x="5607000" y="4001254"/>
            <a:ext cx="2880000" cy="1080000"/>
          </a:xfrm>
          <a:prstGeom prst="wedgeRectCallout">
            <a:avLst>
              <a:gd name="adj1" fmla="val -86892"/>
              <a:gd name="adj2" fmla="val 103282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Decreasing.</a:t>
            </a:r>
            <a: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Maybe moved to </a:t>
            </a:r>
            <a:r>
              <a:rPr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deliver:Agile 2018</a:t>
            </a:r>
            <a:endParaRPr kumimoji="1" lang="ja-JP" altLang="en-US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527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[FYI]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Categories (2017)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725203"/>
              </p:ext>
            </p:extLst>
          </p:nvPr>
        </p:nvGraphicFramePr>
        <p:xfrm>
          <a:off x="657000" y="1689099"/>
          <a:ext cx="7830000" cy="4799436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4181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418124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Alliance Lounge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13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Development Practices &amp; Craftsmanship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25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Open Jam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11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86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Summary of Agile2018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Focus More on Outcome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Misc.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000"/>
          </a:solidFill>
          <a:ln>
            <a:solidFill>
              <a:srgbClr val="0AC0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Three Big Trends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3082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 Big Trends of Agile2018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altLang="ja-JP" sz="4000" dirty="0">
                <a:solidFill>
                  <a:srgbClr val="0AC000"/>
                </a:solidFill>
              </a:rPr>
              <a:t>Scaling Agile</a:t>
            </a:r>
            <a:endParaRPr kumimoji="1" lang="en-US" altLang="ja-JP" sz="4000" dirty="0" smtClean="0">
              <a:solidFill>
                <a:srgbClr val="0AC000"/>
              </a:solidFill>
            </a:endParaRPr>
          </a:p>
          <a:p>
            <a:pPr marL="742950" indent="-742950">
              <a:buFont typeface="+mj-lt"/>
              <a:buAutoNum type="arabicPeriod"/>
            </a:pPr>
            <a:endParaRPr kumimoji="1" lang="en-US" altLang="ja-JP" sz="4000" dirty="0" smtClean="0">
              <a:solidFill>
                <a:srgbClr val="0AC000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altLang="ja-JP" sz="4000" dirty="0">
                <a:solidFill>
                  <a:srgbClr val="0AC000"/>
                </a:solidFill>
              </a:rPr>
              <a:t>Business Agility</a:t>
            </a:r>
            <a:endParaRPr kumimoji="1" lang="en-US" altLang="ja-JP" sz="4000" dirty="0" smtClean="0">
              <a:solidFill>
                <a:srgbClr val="0AC000"/>
              </a:solidFill>
            </a:endParaRPr>
          </a:p>
          <a:p>
            <a:pPr marL="742950" indent="-742950">
              <a:buFont typeface="+mj-lt"/>
              <a:buAutoNum type="arabicPeriod"/>
            </a:pPr>
            <a:endParaRPr kumimoji="1" lang="en-US" altLang="ja-JP" sz="4000" dirty="0" smtClean="0">
              <a:solidFill>
                <a:srgbClr val="0AC000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altLang="ja-JP" sz="4000" dirty="0">
                <a:solidFill>
                  <a:srgbClr val="0AC000"/>
                </a:solidFill>
              </a:rPr>
              <a:t>Technologies </a:t>
            </a:r>
            <a:r>
              <a:rPr lang="en-US" altLang="ja-JP" sz="4000" dirty="0" smtClean="0">
                <a:solidFill>
                  <a:srgbClr val="0AC000"/>
                </a:solidFill>
              </a:rPr>
              <a:t>for</a:t>
            </a:r>
            <a:br>
              <a:rPr lang="en-US" altLang="ja-JP" sz="4000" dirty="0" smtClean="0">
                <a:solidFill>
                  <a:srgbClr val="0AC000"/>
                </a:solidFill>
              </a:rPr>
            </a:br>
            <a:r>
              <a:rPr lang="en-US" altLang="ja-JP" sz="4000" dirty="0" smtClean="0">
                <a:solidFill>
                  <a:srgbClr val="0AC000"/>
                </a:solidFill>
              </a:rPr>
              <a:t>Trial </a:t>
            </a:r>
            <a:r>
              <a:rPr lang="en-US" altLang="ja-JP" sz="4000" dirty="0">
                <a:solidFill>
                  <a:srgbClr val="0AC000"/>
                </a:solidFill>
              </a:rPr>
              <a:t>&amp; Errors</a:t>
            </a:r>
            <a:endParaRPr kumimoji="1" lang="en-US" altLang="ja-JP" sz="4000" dirty="0" smtClean="0">
              <a:solidFill>
                <a:srgbClr val="0A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61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/>
              <a:t>1) Scaling Agile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There are 2 meanings:</a:t>
            </a:r>
          </a:p>
          <a:p>
            <a:endParaRPr lang="en-US" altLang="ja-JP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3200" u="sng" dirty="0">
                <a:solidFill>
                  <a:srgbClr val="0AC000"/>
                </a:solidFill>
              </a:rPr>
              <a:t>S</a:t>
            </a:r>
            <a:r>
              <a:rPr lang="en-US" altLang="ja-JP" sz="3200" u="sng" dirty="0" smtClean="0">
                <a:solidFill>
                  <a:srgbClr val="0AC000"/>
                </a:solidFill>
              </a:rPr>
              <a:t>caling </a:t>
            </a:r>
            <a:r>
              <a:rPr lang="en-US" altLang="ja-JP" sz="3200" u="sng" dirty="0">
                <a:solidFill>
                  <a:srgbClr val="0AC000"/>
                </a:solidFill>
              </a:rPr>
              <a:t>development </a:t>
            </a:r>
            <a:r>
              <a:rPr lang="en-US" altLang="ja-JP" sz="3200" u="sng" dirty="0" smtClean="0">
                <a:solidFill>
                  <a:srgbClr val="0AC000"/>
                </a:solidFill>
              </a:rPr>
              <a:t>teams</a:t>
            </a:r>
            <a:endParaRPr lang="en-US" altLang="ja-JP" sz="3200" u="sng" dirty="0">
              <a:solidFill>
                <a:schemeClr val="bg1">
                  <a:lumMod val="50000"/>
                </a:schemeClr>
              </a:solidFill>
            </a:endParaRPr>
          </a:p>
          <a:p>
            <a:pPr marL="901700" lvl="1" indent="-388938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Collaboration with remote teams</a:t>
            </a:r>
          </a:p>
          <a:p>
            <a:pPr marL="901700" lvl="1" indent="-388938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Scaling framework (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LeSS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/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/>
              </a:rPr>
              <a:t>SAFe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/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/>
              </a:rPr>
              <a:t>Nexus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3200" u="sng" dirty="0" smtClean="0">
                <a:solidFill>
                  <a:srgbClr val="0AC000"/>
                </a:solidFill>
              </a:rPr>
              <a:t>Expanding a </a:t>
            </a:r>
            <a:r>
              <a:rPr lang="en-US" altLang="ja-JP" sz="3200" u="sng" dirty="0">
                <a:solidFill>
                  <a:srgbClr val="0AC000"/>
                </a:solidFill>
              </a:rPr>
              <a:t>team to </a:t>
            </a:r>
            <a:r>
              <a:rPr lang="en-US" altLang="ja-JP" sz="3200" u="sng" dirty="0" smtClean="0">
                <a:solidFill>
                  <a:srgbClr val="0AC000"/>
                </a:solidFill>
              </a:rPr>
              <a:t>business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901700" lvl="1" indent="-388938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Including </a:t>
            </a: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business 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persons to</a:t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Agile product development teams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539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356"/>
            <a:ext cx="9145600" cy="51444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Open Your Gate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741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/>
              <a:t>2) </a:t>
            </a:r>
            <a:r>
              <a:rPr lang="en-US" altLang="ja-JP" sz="4800" dirty="0"/>
              <a:t>Business </a:t>
            </a:r>
            <a:r>
              <a:rPr lang="en-US" altLang="ja-JP" sz="4800" dirty="0" smtClean="0"/>
              <a:t>Agility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>
              <a:buNone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For example:</a:t>
            </a:r>
          </a:p>
          <a:p>
            <a:pPr marL="14288" lvl="1" indent="0">
              <a:buNone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Beyond IT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Utilize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Agile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in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corporate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level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Metrics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as a tool for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it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870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/>
              <a:t>2) </a:t>
            </a:r>
            <a:r>
              <a:rPr lang="en-US" altLang="ja-JP" sz="4800" dirty="0"/>
              <a:t>Business </a:t>
            </a:r>
            <a:r>
              <a:rPr lang="en-US" altLang="ja-JP" sz="4800" dirty="0" smtClean="0"/>
              <a:t>Agility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r>
              <a:rPr lang="en-US" altLang="ja-JP" sz="3200" dirty="0" smtClean="0">
                <a:solidFill>
                  <a:srgbClr val="FF0000"/>
                </a:solidFill>
              </a:rPr>
              <a:t>Not mature yet:</a:t>
            </a:r>
          </a:p>
          <a:p>
            <a:endParaRPr lang="en-US" altLang="ja-JP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3200" dirty="0" smtClean="0">
                <a:solidFill>
                  <a:srgbClr val="FF0000"/>
                </a:solidFill>
              </a:rPr>
              <a:t>Has </a:t>
            </a:r>
            <a:r>
              <a:rPr lang="en-US" altLang="ja-JP" sz="3200" dirty="0">
                <a:solidFill>
                  <a:srgbClr val="FF0000"/>
                </a:solidFill>
              </a:rPr>
              <a:t>not </a:t>
            </a:r>
            <a:r>
              <a:rPr lang="en-US" altLang="ja-JP" sz="3200" dirty="0" smtClean="0">
                <a:solidFill>
                  <a:srgbClr val="FF0000"/>
                </a:solidFill>
              </a:rPr>
              <a:t>reached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 to</a:t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pragmatic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ideas and practices</a:t>
            </a:r>
          </a:p>
          <a:p>
            <a:pPr marL="457200" indent="-457200">
              <a:buFont typeface="Arial" charset="0"/>
              <a:buChar char="•"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3200" dirty="0" smtClean="0">
                <a:solidFill>
                  <a:srgbClr val="0AC000"/>
                </a:solidFill>
              </a:rPr>
              <a:t>Focusing more </a:t>
            </a:r>
            <a:r>
              <a:rPr lang="en-US" altLang="ja-JP" sz="3200" dirty="0">
                <a:solidFill>
                  <a:srgbClr val="0AC000"/>
                </a:solidFill>
              </a:rPr>
              <a:t>on </a:t>
            </a:r>
            <a:r>
              <a:rPr lang="en-US" altLang="ja-JP" sz="3200" dirty="0" smtClean="0">
                <a:solidFill>
                  <a:srgbClr val="0AC000"/>
                </a:solidFill>
              </a:rPr>
              <a:t>outcome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is a good attitude</a:t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to overcome the limitation of</a:t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Agile Software Development</a:t>
            </a:r>
            <a:endParaRPr lang="ja-JP" alt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89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3) </a:t>
            </a:r>
            <a:r>
              <a:rPr lang="en-US" altLang="ja-JP" sz="4800" dirty="0" smtClean="0"/>
              <a:t>Tech </a:t>
            </a:r>
            <a:r>
              <a:rPr lang="en-US" altLang="ja-JP" sz="4800" dirty="0"/>
              <a:t>for Trial &amp; Errors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>
              <a:buNone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For example:</a:t>
            </a:r>
          </a:p>
          <a:p>
            <a:pPr marL="0" lvl="1" indent="0">
              <a:buNone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57200" lvl="1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</a:p>
          <a:p>
            <a:pPr marL="800091" lvl="2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Database DevOps</a:t>
            </a:r>
          </a:p>
          <a:p>
            <a:pPr marL="800091" lvl="2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BizDevOps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	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(+ business)</a:t>
            </a:r>
          </a:p>
          <a:p>
            <a:pPr marL="800091" lvl="2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DevSecOps	(+ security)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57200" lvl="1" indent="-457200"/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57200" lvl="1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Continuous Delivery/Deployment</a:t>
            </a:r>
          </a:p>
        </p:txBody>
      </p:sp>
    </p:spTree>
    <p:extLst>
      <p:ext uri="{BB962C8B-B14F-4D97-AF65-F5344CB8AC3E}">
        <p14:creationId xmlns:p14="http://schemas.microsoft.com/office/powerpoint/2010/main" val="170652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3) </a:t>
            </a:r>
            <a:r>
              <a:rPr lang="en-US" altLang="ja-JP" sz="4800" dirty="0" smtClean="0"/>
              <a:t>Tech </a:t>
            </a:r>
            <a:r>
              <a:rPr lang="en-US" altLang="ja-JP" sz="4800" dirty="0"/>
              <a:t>for Trial &amp; Errors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We can utilize them for</a:t>
            </a:r>
          </a:p>
          <a:p>
            <a:pPr marL="457200" lvl="1" indent="-457200"/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57200" lvl="1" indent="-457200">
              <a:lnSpc>
                <a:spcPct val="100000"/>
              </a:lnSpc>
              <a:spcAft>
                <a:spcPts val="1200"/>
              </a:spcAft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making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development </a:t>
            </a:r>
            <a:r>
              <a:rPr lang="en-US" altLang="ja-JP" sz="3200" dirty="0" smtClean="0">
                <a:solidFill>
                  <a:srgbClr val="0AC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easier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57200" lvl="1" indent="-457200">
              <a:lnSpc>
                <a:spcPct val="100000"/>
              </a:lnSpc>
              <a:spcAft>
                <a:spcPts val="1200"/>
              </a:spcAft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delivering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values to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markets</a:t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3200" dirty="0" smtClean="0">
                <a:solidFill>
                  <a:srgbClr val="0AC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more quickly</a:t>
            </a:r>
          </a:p>
          <a:p>
            <a:pPr marL="457200" lvl="1" indent="-457200">
              <a:lnSpc>
                <a:spcPct val="100000"/>
              </a:lnSpc>
              <a:spcAft>
                <a:spcPts val="1200"/>
              </a:spcAft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giving </a:t>
            </a:r>
            <a:r>
              <a:rPr lang="en-US" altLang="ja-JP" sz="3200" dirty="0" smtClean="0">
                <a:solidFill>
                  <a:srgbClr val="0AC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impact to business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57200" lvl="1" indent="-457200">
              <a:lnSpc>
                <a:spcPct val="100000"/>
              </a:lnSpc>
              <a:spcAft>
                <a:spcPts val="1200"/>
              </a:spcAft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increasing </a:t>
            </a:r>
            <a:r>
              <a:rPr lang="en-US" altLang="ja-JP" sz="3200" dirty="0" smtClean="0">
                <a:solidFill>
                  <a:srgbClr val="0AC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outcome</a:t>
            </a:r>
          </a:p>
        </p:txBody>
      </p:sp>
    </p:spTree>
    <p:extLst>
      <p:ext uri="{BB962C8B-B14F-4D97-AF65-F5344CB8AC3E}">
        <p14:creationId xmlns:p14="http://schemas.microsoft.com/office/powerpoint/2010/main" val="102857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-US" altLang="ja-JP" sz="4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Focusing more on outcome</a:t>
            </a:r>
          </a:p>
          <a:p>
            <a:pPr marL="0" lvl="1" indent="0" algn="ctr">
              <a:buNone/>
            </a:pPr>
            <a:r>
              <a:rPr lang="en-US" altLang="ja-JP" sz="4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is the biggest trend</a:t>
            </a:r>
          </a:p>
          <a:p>
            <a:pPr marL="0" lvl="1" indent="0" algn="ctr">
              <a:buNone/>
            </a:pPr>
            <a:r>
              <a:rPr lang="en-US" altLang="ja-JP" sz="4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of Agile2018</a:t>
            </a:r>
          </a:p>
        </p:txBody>
      </p:sp>
    </p:spTree>
    <p:extLst>
      <p:ext uri="{BB962C8B-B14F-4D97-AF65-F5344CB8AC3E}">
        <p14:creationId xmlns:p14="http://schemas.microsoft.com/office/powerpoint/2010/main" val="119526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Summary of Agile2018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000"/>
          </a:solidFill>
          <a:ln>
            <a:solidFill>
              <a:srgbClr val="0AC0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Focus More on Outcome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Misc.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Three Big Trends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85644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 Approaches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altLang="ja-JP" sz="4000" dirty="0" smtClean="0">
                <a:solidFill>
                  <a:srgbClr val="0AC000"/>
                </a:solidFill>
              </a:rPr>
              <a:t>Technical Approach</a:t>
            </a:r>
            <a:endParaRPr kumimoji="1" lang="en-US" altLang="ja-JP" sz="4000" dirty="0" smtClean="0">
              <a:solidFill>
                <a:srgbClr val="0AC000"/>
              </a:solidFill>
            </a:endParaRPr>
          </a:p>
          <a:p>
            <a:pPr marL="742950" indent="-742950">
              <a:buFont typeface="+mj-lt"/>
              <a:buAutoNum type="arabicPeriod"/>
            </a:pPr>
            <a:endParaRPr kumimoji="1" lang="en-US" altLang="ja-JP" sz="4000" dirty="0" smtClean="0">
              <a:solidFill>
                <a:srgbClr val="0AC000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altLang="ja-JP" sz="4000" dirty="0" smtClean="0">
                <a:solidFill>
                  <a:srgbClr val="0AC000"/>
                </a:solidFill>
              </a:rPr>
              <a:t>Process Approach</a:t>
            </a:r>
            <a:endParaRPr kumimoji="1" lang="en-US" altLang="ja-JP" sz="4000" dirty="0" smtClean="0">
              <a:solidFill>
                <a:srgbClr val="0AC000"/>
              </a:solidFill>
            </a:endParaRPr>
          </a:p>
          <a:p>
            <a:pPr marL="742950" indent="-742950">
              <a:buFont typeface="+mj-lt"/>
              <a:buAutoNum type="arabicPeriod"/>
            </a:pPr>
            <a:endParaRPr kumimoji="1" lang="en-US" altLang="ja-JP" sz="4000" dirty="0" smtClean="0">
              <a:solidFill>
                <a:srgbClr val="0AC000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altLang="ja-JP" sz="4000" dirty="0" smtClean="0">
                <a:solidFill>
                  <a:srgbClr val="0AC000"/>
                </a:solidFill>
              </a:rPr>
              <a:t>Tools</a:t>
            </a:r>
            <a:endParaRPr kumimoji="1" lang="en-US" altLang="ja-JP" sz="4000" dirty="0" smtClean="0">
              <a:solidFill>
                <a:srgbClr val="0A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97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7200" dirty="0"/>
              <a:t>1) </a:t>
            </a:r>
            <a:r>
              <a:rPr lang="en-US" altLang="ja-JP" sz="7200" dirty="0" smtClean="0"/>
              <a:t>Technical</a:t>
            </a:r>
            <a:br>
              <a:rPr lang="en-US" altLang="ja-JP" sz="7200" dirty="0" smtClean="0"/>
            </a:br>
            <a:r>
              <a:rPr lang="en-US" altLang="ja-JP" sz="7200" dirty="0" smtClean="0"/>
              <a:t>Approach</a:t>
            </a:r>
            <a:endParaRPr kumimoji="1" lang="ja-JP" altLang="en-US" sz="7200"/>
          </a:p>
        </p:txBody>
      </p:sp>
    </p:spTree>
    <p:extLst>
      <p:ext uri="{BB962C8B-B14F-4D97-AF65-F5344CB8AC3E}">
        <p14:creationId xmlns:p14="http://schemas.microsoft.com/office/powerpoint/2010/main" val="203803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28</a:t>
            </a:fld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Autofit/>
          </a:bodyPr>
          <a:lstStyle/>
          <a:p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By 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hlinkClick r:id="rId2"/>
              </a:rPr>
              <a:t>Chris Lucian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Paper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400" dirty="0" smtClean="0"/>
              <a:t>Continuous </a:t>
            </a:r>
            <a:r>
              <a:rPr lang="en-US" altLang="ja-JP" sz="4400" dirty="0"/>
              <a:t>Delivery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Scale teams (mobs)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Make </a:t>
            </a: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</a:rPr>
              <a:t>experiments 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easier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CD for DB</a:t>
            </a:r>
          </a:p>
          <a:p>
            <a:pPr marL="857237" lvl="1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DB schema</a:t>
            </a:r>
          </a:p>
          <a:p>
            <a:pPr marL="857237" lvl="1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UT for</a:t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Stored Procedure</a:t>
            </a:r>
          </a:p>
          <a:p>
            <a:pPr marL="228600" indent="-2286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ja-JP" sz="2400" dirty="0" smtClean="0">
                <a:solidFill>
                  <a:srgbClr val="0AC000"/>
                </a:solidFill>
              </a:rPr>
              <a:t>Impact to outcome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02" y="2386800"/>
            <a:ext cx="3984977" cy="298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8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29</a:t>
            </a:fld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Autofit/>
          </a:bodyPr>
          <a:lstStyle/>
          <a:p>
            <a:r>
              <a:rPr kumimoji="1"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By </a:t>
            </a:r>
            <a:r>
              <a:rPr kumimoji="1" lang="en-US" altLang="ja-JP" sz="2400" dirty="0" smtClean="0">
                <a:solidFill>
                  <a:schemeClr val="bg1">
                    <a:lumMod val="50000"/>
                  </a:schemeClr>
                </a:solidFill>
                <a:hlinkClick r:id="rId2"/>
              </a:rPr>
              <a:t>Scott Ambler</a:t>
            </a:r>
            <a:endParaRPr kumimoji="1" lang="en-US" altLang="ja-JP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Session 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Info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400" dirty="0" smtClean="0"/>
              <a:t>Database DevOps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Autofit/>
          </a:bodyPr>
          <a:lstStyle/>
          <a:p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Strategies: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Vertical Slicing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Clean Architecture/Design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Agile </a:t>
            </a:r>
            <a:r>
              <a:rPr lang="en-US" altLang="ja-JP" sz="2200" dirty="0">
                <a:solidFill>
                  <a:schemeClr val="bg1">
                    <a:lumMod val="50000"/>
                  </a:schemeClr>
                </a:solidFill>
              </a:rPr>
              <a:t>Data </a:t>
            </a: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Modeling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DB </a:t>
            </a:r>
            <a:r>
              <a:rPr lang="en-US" altLang="ja-JP" sz="2200" dirty="0" smtClean="0">
                <a:solidFill>
                  <a:srgbClr val="0AC000"/>
                </a:solidFill>
              </a:rPr>
              <a:t>Refactoring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DB </a:t>
            </a:r>
            <a:r>
              <a:rPr lang="en-US" altLang="ja-JP" sz="2200" dirty="0">
                <a:solidFill>
                  <a:srgbClr val="0AC000"/>
                </a:solidFill>
              </a:rPr>
              <a:t>Regression </a:t>
            </a:r>
            <a:r>
              <a:rPr lang="en-US" altLang="ja-JP" sz="2200" dirty="0" smtClean="0">
                <a:solidFill>
                  <a:srgbClr val="0AC000"/>
                </a:solidFill>
              </a:rPr>
              <a:t>Testing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Continuous </a:t>
            </a:r>
            <a:r>
              <a:rPr lang="en-US" altLang="ja-JP" sz="2200" dirty="0">
                <a:solidFill>
                  <a:schemeClr val="bg1">
                    <a:lumMod val="50000"/>
                  </a:schemeClr>
                </a:solidFill>
              </a:rPr>
              <a:t>Database </a:t>
            </a:r>
            <a:r>
              <a:rPr lang="en-US" altLang="ja-JP" sz="2200" dirty="0" smtClean="0">
                <a:solidFill>
                  <a:srgbClr val="0AC000"/>
                </a:solidFill>
              </a:rPr>
              <a:t>Integration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Config Management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Operational DB </a:t>
            </a:r>
            <a:r>
              <a:rPr lang="en-US" altLang="ja-JP" sz="2200" dirty="0">
                <a:solidFill>
                  <a:schemeClr val="bg1">
                    <a:lumMod val="50000"/>
                  </a:schemeClr>
                </a:solidFill>
              </a:rPr>
              <a:t>Monitoring</a:t>
            </a:r>
            <a:endParaRPr lang="en-US" altLang="ja-JP" sz="22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02" y="2386800"/>
            <a:ext cx="3984977" cy="298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4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In San Diego, CA, USA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170123"/>
            <a:ext cx="3600000" cy="27000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350" y="1170123"/>
            <a:ext cx="3600000" cy="270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000" y="3870123"/>
            <a:ext cx="3600000" cy="270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3617"/>
            <a:ext cx="5544000" cy="231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30</a:t>
            </a:fld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Autofit/>
          </a:bodyPr>
          <a:lstStyle/>
          <a:p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By 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hlinkClick r:id="rId2"/>
              </a:rPr>
              <a:t>Shahzad Zafar</a:t>
            </a:r>
            <a:endParaRPr kumimoji="1" lang="en-US" altLang="ja-JP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Session Info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400" dirty="0" smtClean="0"/>
              <a:t>Chaos Engineering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Start from </a:t>
            </a:r>
            <a:r>
              <a:rPr lang="en-US" altLang="ja-JP" sz="2200" dirty="0" smtClean="0">
                <a:solidFill>
                  <a:srgbClr val="0AC000"/>
                </a:solidFill>
              </a:rPr>
              <a:t>hypothesis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>
                <a:solidFill>
                  <a:schemeClr val="bg1">
                    <a:lumMod val="50000"/>
                  </a:schemeClr>
                </a:solidFill>
              </a:rPr>
              <a:t>Prioritize </a:t>
            </a: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actions</a:t>
            </a:r>
            <a:b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based </a:t>
            </a:r>
            <a:r>
              <a:rPr lang="en-US" altLang="ja-JP" sz="2200" dirty="0">
                <a:solidFill>
                  <a:schemeClr val="bg1">
                    <a:lumMod val="50000"/>
                  </a:schemeClr>
                </a:solidFill>
              </a:rPr>
              <a:t>on </a:t>
            </a:r>
            <a:r>
              <a:rPr lang="en-US" altLang="ja-JP" sz="2200" dirty="0">
                <a:solidFill>
                  <a:srgbClr val="0AC000"/>
                </a:solidFill>
              </a:rPr>
              <a:t>risks</a:t>
            </a:r>
            <a:endParaRPr lang="en-US" altLang="ja-JP" sz="2200" dirty="0" smtClean="0">
              <a:solidFill>
                <a:srgbClr val="0AC000"/>
              </a:solidFill>
            </a:endParaRPr>
          </a:p>
          <a:p>
            <a:pPr marL="228600" indent="-2286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ja-JP" sz="2200" dirty="0" smtClean="0">
                <a:solidFill>
                  <a:srgbClr val="0AC000"/>
                </a:solidFill>
              </a:rPr>
              <a:t>Real experiments</a:t>
            </a:r>
          </a:p>
          <a:p>
            <a:pPr marL="857237" lvl="1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e.g.) Failure of LB</a:t>
            </a:r>
          </a:p>
          <a:p>
            <a:pPr marL="182563" indent="-182563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ja-JP" sz="2200" dirty="0" smtClean="0">
                <a:solidFill>
                  <a:srgbClr val="0AC000"/>
                </a:solidFill>
              </a:rPr>
              <a:t>Scaling beyond </a:t>
            </a:r>
            <a:r>
              <a:rPr lang="en-US" altLang="ja-JP" sz="2200" dirty="0">
                <a:solidFill>
                  <a:srgbClr val="0AC000"/>
                </a:solidFill>
              </a:rPr>
              <a:t>a t</a:t>
            </a:r>
            <a:r>
              <a:rPr lang="en-US" altLang="ja-JP" sz="2200" dirty="0" smtClean="0">
                <a:solidFill>
                  <a:srgbClr val="0AC000"/>
                </a:solidFill>
              </a:rPr>
              <a:t>eam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02" y="2386798"/>
            <a:ext cx="3984977" cy="298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3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7200" dirty="0" smtClean="0"/>
              <a:t>2) Process</a:t>
            </a:r>
            <a:br>
              <a:rPr lang="en-US" altLang="ja-JP" sz="7200" dirty="0" smtClean="0"/>
            </a:br>
            <a:r>
              <a:rPr lang="en-US" altLang="ja-JP" sz="7200" dirty="0" smtClean="0"/>
              <a:t>Approach</a:t>
            </a:r>
            <a:endParaRPr kumimoji="1" lang="ja-JP" altLang="en-US" sz="7200"/>
          </a:p>
        </p:txBody>
      </p:sp>
    </p:spTree>
    <p:extLst>
      <p:ext uri="{BB962C8B-B14F-4D97-AF65-F5344CB8AC3E}">
        <p14:creationId xmlns:p14="http://schemas.microsoft.com/office/powerpoint/2010/main" val="129430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Metrics (Agile Data)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By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/>
              </a:rPr>
              <a:t>Troy Magennis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>
              <a:buNone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Data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is:</a:t>
            </a:r>
          </a:p>
          <a:p>
            <a:pPr marL="14288" lvl="1" indent="0">
              <a:buNone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People problem</a:t>
            </a:r>
          </a:p>
          <a:p>
            <a:pPr marL="471488" lvl="1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Making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people safer &amp;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happier</a:t>
            </a:r>
          </a:p>
          <a:p>
            <a:pPr marL="471488" lvl="1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For predictability</a:t>
            </a:r>
          </a:p>
          <a:p>
            <a:pPr marL="471488" lvl="1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For forecasting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69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Metrics (Agile Data)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3200" dirty="0">
                <a:solidFill>
                  <a:srgbClr val="0AC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Data shows stories behind </a:t>
            </a:r>
            <a:r>
              <a:rPr lang="en-US" altLang="ja-JP" sz="3200" dirty="0" smtClean="0">
                <a:solidFill>
                  <a:srgbClr val="0AC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it!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-&gt; Leads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us to right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actions</a:t>
            </a:r>
          </a:p>
          <a:p>
            <a:pPr marL="14288" lvl="1" indent="0" algn="ctr">
              <a:buNone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en-US" altLang="ja-JP" sz="2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https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://</a:t>
            </a:r>
            <a:r>
              <a:rPr lang="en-US" altLang="ja-JP" sz="2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www.youtube.com/watch?v=jbkSRLYSojo</a:t>
            </a:r>
            <a:endParaRPr lang="en-US" altLang="ja-JP" sz="2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965" y="2686162"/>
            <a:ext cx="4948070" cy="278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/>
              <a:t>Mob Programming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>
              <a:buNone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Communication:</a:t>
            </a:r>
          </a:p>
          <a:p>
            <a:pPr marL="14288" lvl="1" indent="0">
              <a:buNone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Mob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can </a:t>
            </a:r>
            <a:r>
              <a:rPr lang="en-US" altLang="ja-JP" sz="3200" dirty="0" smtClean="0">
                <a:solidFill>
                  <a:srgbClr val="0AC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expand</a:t>
            </a:r>
            <a:br>
              <a:rPr lang="en-US" altLang="ja-JP" sz="3200" dirty="0" smtClean="0">
                <a:solidFill>
                  <a:srgbClr val="0AC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3200" dirty="0" smtClean="0">
                <a:solidFill>
                  <a:srgbClr val="0AC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communication bandwidth</a:t>
            </a:r>
          </a:p>
          <a:p>
            <a:pPr marL="814379" lvl="2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No estimation</a:t>
            </a:r>
          </a:p>
          <a:p>
            <a:pPr marL="814379" lvl="2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No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daily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meeting</a:t>
            </a:r>
          </a:p>
          <a:p>
            <a:pPr marL="814379" lvl="2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Can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adjust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key-binding</a:t>
            </a:r>
          </a:p>
          <a:p>
            <a:pPr marL="471488" lvl="1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Should not change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mob</a:t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to </a:t>
            </a:r>
            <a:r>
              <a:rPr lang="en-US" altLang="ja-JP" sz="3200" dirty="0" smtClean="0">
                <a:solidFill>
                  <a:srgbClr val="0AC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reduce communication costs</a:t>
            </a:r>
          </a:p>
        </p:txBody>
      </p:sp>
    </p:spTree>
    <p:extLst>
      <p:ext uri="{BB962C8B-B14F-4D97-AF65-F5344CB8AC3E}">
        <p14:creationId xmlns:p14="http://schemas.microsoft.com/office/powerpoint/2010/main" val="129336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/>
              <a:t>Mob Programming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indent="-500049"/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</a:rPr>
              <a:t>Built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autonomy:</a:t>
            </a:r>
          </a:p>
          <a:p>
            <a:pPr indent="-500049"/>
            <a:endParaRPr lang="en-US" altLang="ja-JP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indent="-500049">
              <a:buFont typeface="Arial" charset="0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Do small</a:t>
            </a:r>
          </a:p>
          <a:p>
            <a:pPr indent="-500049">
              <a:buFont typeface="Arial" charset="0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Get feedback</a:t>
            </a:r>
          </a:p>
          <a:p>
            <a:pPr indent="-500049">
              <a:buFont typeface="Arial" charset="0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Iterate quickly</a:t>
            </a:r>
          </a:p>
          <a:p>
            <a:endParaRPr lang="en-US" altLang="ja-JP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e.g.)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hlinkClick r:id="rId4"/>
              </a:rPr>
              <a:t>Reference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44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36</a:t>
            </a:fld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Autofit/>
          </a:bodyPr>
          <a:lstStyle/>
          <a:p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By 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hlinkClick r:id="rId2"/>
              </a:rPr>
              <a:t>Chris Lucian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Paper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400" dirty="0"/>
              <a:t>Learning to Experiment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Autofit/>
          </a:bodyPr>
          <a:lstStyle/>
          <a:p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Refining </a:t>
            </a: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</a:rPr>
              <a:t>the 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process</a:t>
            </a:r>
          </a:p>
          <a:p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continuously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ja-JP" sz="2400" dirty="0" smtClean="0">
                <a:solidFill>
                  <a:srgbClr val="0AC000"/>
                </a:solidFill>
              </a:rPr>
              <a:t>without </a:t>
            </a:r>
            <a:r>
              <a:rPr lang="en-US" altLang="ja-JP" sz="2400" dirty="0">
                <a:solidFill>
                  <a:srgbClr val="0AC000"/>
                </a:solidFill>
              </a:rPr>
              <a:t>emergency</a:t>
            </a:r>
            <a:r>
              <a:rPr lang="en-US" altLang="ja-JP" sz="2400" dirty="0" smtClean="0">
                <a:solidFill>
                  <a:srgbClr val="0AC000"/>
                </a:solidFill>
              </a:rPr>
              <a:t>!</a:t>
            </a:r>
          </a:p>
          <a:p>
            <a:endParaRPr lang="en-US" altLang="ja-JP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Not estimating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Continuous delivery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Learning sessions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Continuous experimentation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Frequent </a:t>
            </a: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</a:rPr>
              <a:t>retrospectives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02" y="2386800"/>
            <a:ext cx="3984977" cy="298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6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7200" dirty="0"/>
              <a:t>3</a:t>
            </a:r>
            <a:r>
              <a:rPr lang="en-US" altLang="ja-JP" sz="7200" dirty="0" smtClean="0"/>
              <a:t>) Tools</a:t>
            </a:r>
            <a:endParaRPr kumimoji="1" lang="ja-JP" altLang="en-US" sz="7200"/>
          </a:p>
        </p:txBody>
      </p:sp>
    </p:spTree>
    <p:extLst>
      <p:ext uri="{BB962C8B-B14F-4D97-AF65-F5344CB8AC3E}">
        <p14:creationId xmlns:p14="http://schemas.microsoft.com/office/powerpoint/2010/main" val="114492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Portfolio Dashboard Poker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Can start/facilitate communication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en-US" altLang="ja-JP" sz="3200" dirty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320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ith prepared/often-used ideas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214525"/>
            <a:ext cx="3851999" cy="288097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351" y="3214525"/>
            <a:ext cx="3851999" cy="2880974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1474649" y="6096177"/>
            <a:ext cx="2160000" cy="36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en-US" altLang="ja-JP" sz="2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Scenarios</a:t>
            </a:r>
            <a:endParaRPr kumimoji="1" lang="ja-JP" altLang="en-US" sz="200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509350" y="6095499"/>
            <a:ext cx="2160000" cy="36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en-US" altLang="ja-JP" sz="2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Metrics</a:t>
            </a:r>
            <a:endParaRPr kumimoji="1" lang="ja-JP" altLang="en-US" sz="200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813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Wisdom of Crowds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Can gather ideas widely</a:t>
            </a:r>
          </a:p>
          <a:p>
            <a:pPr marL="14288" lvl="1" indent="0" algn="ctr">
              <a:buNone/>
            </a:pPr>
            <a:r>
              <a:rPr lang="en-US" altLang="ja-JP" sz="320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from different contexts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24" y="2855500"/>
            <a:ext cx="2430000" cy="323999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587" y="2855499"/>
            <a:ext cx="2430000" cy="32400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350" y="2855499"/>
            <a:ext cx="2430000" cy="32400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766824" y="6096177"/>
            <a:ext cx="2160000" cy="36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en-US" altLang="ja-JP" sz="2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Problems</a:t>
            </a:r>
            <a:endParaRPr kumimoji="1" lang="ja-JP" altLang="en-US" sz="200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492000" y="6095499"/>
            <a:ext cx="2160000" cy="36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en-US" altLang="ja-JP" sz="2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Solutions</a:t>
            </a:r>
            <a:endParaRPr kumimoji="1" lang="ja-JP" altLang="en-US" sz="200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20350" y="6075998"/>
            <a:ext cx="2160000" cy="36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en-US" altLang="ja-JP" sz="2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Analysis</a:t>
            </a:r>
            <a:endParaRPr kumimoji="1" lang="ja-JP" altLang="en-US" sz="200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5391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With Global Practitioners!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3" name="図 2" descr="Author of &quot;Fearless Change&quot;" title="Linda Risi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9099"/>
            <a:ext cx="3196800" cy="1799279"/>
          </a:xfrm>
          <a:prstGeom prst="rect">
            <a:avLst/>
          </a:prstGeom>
        </p:spPr>
      </p:pic>
      <p:pic>
        <p:nvPicPr>
          <p:cNvPr id="5" name="図 4" descr="Inventor of Mob Programming" title="Woody Zuill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400" y="1689099"/>
            <a:ext cx="3196800" cy="1799279"/>
          </a:xfrm>
          <a:prstGeom prst="rect">
            <a:avLst/>
          </a:prstGeom>
        </p:spPr>
      </p:pic>
      <p:pic>
        <p:nvPicPr>
          <p:cNvPr id="6" name="図 5" descr="Agile Coaches from Denmark &amp; Germany" title="Per Molsing Beining &amp; Martin Heider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5499"/>
            <a:ext cx="2880000" cy="2160000"/>
          </a:xfrm>
          <a:prstGeom prst="rect">
            <a:avLst/>
          </a:prstGeom>
        </p:spPr>
      </p:pic>
      <p:pic>
        <p:nvPicPr>
          <p:cNvPr id="7" name="図 6" descr="Keynote speaker of DevOpsDays Tokyo 2018" title="Stas Zvinyatskovsky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800" y="1689099"/>
            <a:ext cx="2401200" cy="1800900"/>
          </a:xfrm>
          <a:prstGeom prst="rect">
            <a:avLst/>
          </a:prstGeom>
        </p:spPr>
      </p:pic>
      <p:pic>
        <p:nvPicPr>
          <p:cNvPr id="8" name="図 7" descr="CEO of codeX from South Africa" title="Cara Turner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044" y="3935499"/>
            <a:ext cx="2879281" cy="2167200"/>
          </a:xfrm>
          <a:prstGeom prst="rect">
            <a:avLst/>
          </a:prstGeom>
        </p:spPr>
      </p:pic>
      <p:pic>
        <p:nvPicPr>
          <p:cNvPr id="10" name="図 9" descr="Author of &quot;Beyond Legacy Code&quot;" title="David Bernstein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369" y="3942699"/>
            <a:ext cx="288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13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3200" dirty="0" smtClean="0">
                <a:solidFill>
                  <a:srgbClr val="0AC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Business impact</a:t>
            </a:r>
          </a:p>
          <a:p>
            <a:pPr marL="14288" lvl="1" indent="0" algn="ctr">
              <a:buNone/>
            </a:pPr>
            <a:r>
              <a:rPr lang="en-US" altLang="ja-JP" sz="3200" dirty="0" smtClean="0">
                <a:solidFill>
                  <a:srgbClr val="0AC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based on “Psychological Safety”</a:t>
            </a:r>
          </a:p>
          <a:p>
            <a:pPr marL="14288" lvl="1" indent="0" algn="ctr">
              <a:buNone/>
            </a:pPr>
            <a:r>
              <a:rPr lang="en-US" altLang="ja-JP" sz="3200" dirty="0" smtClean="0">
                <a:solidFill>
                  <a:srgbClr val="0AC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with 3 bases</a:t>
            </a:r>
            <a:endParaRPr lang="en-US" altLang="ja-JP" sz="3200" dirty="0">
              <a:solidFill>
                <a:srgbClr val="0AC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1872000" y="5816271"/>
            <a:ext cx="1800000" cy="540000"/>
          </a:xfrm>
          <a:prstGeom prst="rect">
            <a:avLst/>
          </a:prstGeom>
          <a:solidFill>
            <a:srgbClr val="0AC000"/>
          </a:solidFill>
          <a:ln>
            <a:solidFill>
              <a:srgbClr val="0AC000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Tech</a:t>
            </a: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3672000" y="5816271"/>
            <a:ext cx="1800000" cy="54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Process</a:t>
            </a:r>
          </a:p>
        </p:txBody>
      </p:sp>
      <p:pic>
        <p:nvPicPr>
          <p:cNvPr id="7" name="図 6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000" y="3218781"/>
            <a:ext cx="2520000" cy="2520000"/>
          </a:xfrm>
          <a:prstGeom prst="rect">
            <a:avLst/>
          </a:prstGeom>
          <a:ln>
            <a:noFill/>
          </a:ln>
        </p:spPr>
      </p:pic>
      <p:sp>
        <p:nvSpPr>
          <p:cNvPr id="10" name="コンテンツ プレースホルダー 8"/>
          <p:cNvSpPr txBox="1">
            <a:spLocks/>
          </p:cNvSpPr>
          <p:nvPr/>
        </p:nvSpPr>
        <p:spPr>
          <a:xfrm>
            <a:off x="5472000" y="5816271"/>
            <a:ext cx="1800000" cy="55918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159353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Summary of Agile2018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Focus More on Outcome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000"/>
          </a:solidFill>
          <a:ln>
            <a:solidFill>
              <a:srgbClr val="0AC0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Misc.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Three Big Trends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9227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Testing &amp; Quality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They are common topics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Code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</a:rPr>
              <a:t>r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eview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</a:rPr>
              <a:t>by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Testers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</a:rPr>
              <a:t>Facilitation by Testers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BDD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</a:rPr>
              <a:t>Developer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Testing</a:t>
            </a:r>
          </a:p>
          <a:p>
            <a:endParaRPr lang="en-US" altLang="ja-JP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altLang="ja-JP" sz="3600" dirty="0">
                <a:solidFill>
                  <a:srgbClr val="0AC000"/>
                </a:solidFill>
              </a:rPr>
              <a:t>Testers should </a:t>
            </a:r>
            <a:r>
              <a:rPr lang="en-US" altLang="ja-JP" sz="3600" dirty="0" smtClean="0">
                <a:solidFill>
                  <a:srgbClr val="0AC000"/>
                </a:solidFill>
              </a:rPr>
              <a:t>overcome</a:t>
            </a:r>
          </a:p>
          <a:p>
            <a:pPr algn="ctr"/>
            <a:r>
              <a:rPr lang="en-US" altLang="ja-JP" sz="3600" dirty="0" smtClean="0">
                <a:solidFill>
                  <a:srgbClr val="0AC000"/>
                </a:solidFill>
              </a:rPr>
              <a:t>current role/silo!</a:t>
            </a:r>
            <a:endParaRPr lang="en-US" altLang="ja-JP" sz="3200" dirty="0">
              <a:solidFill>
                <a:srgbClr val="0AC000"/>
              </a:solidFill>
            </a:endParaRPr>
          </a:p>
        </p:txBody>
      </p:sp>
      <p:sp>
        <p:nvSpPr>
          <p:cNvPr id="3" name="下矢印 2"/>
          <p:cNvSpPr/>
          <p:nvPr/>
        </p:nvSpPr>
        <p:spPr>
          <a:xfrm>
            <a:off x="3905573" y="4479011"/>
            <a:ext cx="1224366" cy="449451"/>
          </a:xfrm>
          <a:prstGeom prst="downArrow">
            <a:avLst/>
          </a:prstGeom>
          <a:solidFill>
            <a:srgbClr val="0AC000"/>
          </a:solidFill>
          <a:ln>
            <a:solidFill>
              <a:srgbClr val="0A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373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43</a:t>
            </a:fld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 anchor="b">
            <a:noAutofit/>
          </a:bodyPr>
          <a:lstStyle/>
          <a:p>
            <a:r>
              <a:rPr kumimoji="1" lang="en-US" altLang="ja-JP" sz="2400" dirty="0" smtClean="0">
                <a:solidFill>
                  <a:srgbClr val="FF0000"/>
                </a:solidFill>
              </a:rPr>
              <a:t>So many attendees</a:t>
            </a:r>
          </a:p>
          <a:p>
            <a:r>
              <a:rPr kumimoji="1" lang="en-US" altLang="ja-JP" sz="2400" dirty="0" smtClean="0">
                <a:solidFill>
                  <a:srgbClr val="FF0000"/>
                </a:solidFill>
              </a:rPr>
              <a:t>showed dissatisfaction</a:t>
            </a:r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400" dirty="0" smtClean="0">
                <a:latin typeface="ヒラギノ角ゴ ProN W6"/>
                <a:ea typeface="ヒラギノ角ゴ ProN W6"/>
                <a:cs typeface="ヒラギノ角ゴ ProN W6"/>
              </a:rPr>
              <a:t>No OpenJam </a:t>
            </a:r>
            <a:r>
              <a:rPr lang="en-US" altLang="ja-JP" sz="4400" dirty="0">
                <a:latin typeface="ヒラギノ角ゴ ProN W6"/>
                <a:ea typeface="ヒラギノ角ゴ ProN W6"/>
                <a:cs typeface="ヒラギノ角ゴ ProN W6"/>
                <a:sym typeface="Wingdings"/>
              </a:rPr>
              <a:t>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rgbClr val="0AC000"/>
                </a:solidFill>
              </a:rPr>
              <a:t>OpenJam</a:t>
            </a: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 is a chance</a:t>
            </a:r>
            <a:b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to make presentations</a:t>
            </a:r>
            <a:b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freely!</a:t>
            </a:r>
          </a:p>
          <a:p>
            <a:pPr marL="342900" indent="-342900">
              <a:buFont typeface="Arial" charset="0"/>
              <a:buChar char="•"/>
            </a:pPr>
            <a:endParaRPr lang="en-US" altLang="ja-JP" sz="22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It had held until 2017</a:t>
            </a:r>
          </a:p>
          <a:p>
            <a:pPr marL="342900" indent="-342900">
              <a:buFont typeface="Arial" charset="0"/>
              <a:buChar char="•"/>
            </a:pPr>
            <a:endParaRPr lang="en-US" altLang="ja-JP" sz="22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I </a:t>
            </a:r>
            <a:r>
              <a:rPr lang="en-US" altLang="ja-JP" sz="2200" dirty="0">
                <a:solidFill>
                  <a:schemeClr val="bg1">
                    <a:lumMod val="50000"/>
                  </a:schemeClr>
                </a:solidFill>
              </a:rPr>
              <a:t>prepared </a:t>
            </a: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for</a:t>
            </a:r>
            <a:b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a presentation</a:t>
            </a:r>
            <a:b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but disappeared</a:t>
            </a:r>
            <a:b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this year </a:t>
            </a: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  <a:sym typeface="Wingdings"/>
              </a:rPr>
              <a:t></a:t>
            </a:r>
          </a:p>
          <a:p>
            <a:pPr marL="342900" indent="-342900">
              <a:buFont typeface="Arial" charset="0"/>
              <a:buChar char="•"/>
            </a:pPr>
            <a:endParaRPr lang="en-US" altLang="ja-JP" sz="2200" dirty="0">
              <a:solidFill>
                <a:schemeClr val="bg1">
                  <a:lumMod val="50000"/>
                </a:schemeClr>
              </a:solidFill>
              <a:sym typeface="Wingdings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rgbClr val="0AC000"/>
                </a:solidFill>
                <a:sym typeface="Wingdings"/>
              </a:rPr>
              <a:t>Please resume it!</a:t>
            </a:r>
            <a:endParaRPr lang="en-US" altLang="ja-JP" sz="2200" dirty="0" smtClean="0">
              <a:solidFill>
                <a:srgbClr val="0AC000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03" y="1950850"/>
            <a:ext cx="4011476" cy="300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1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Not Only Sessions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3200" dirty="0" smtClean="0">
                <a:solidFill>
                  <a:srgbClr val="0AC000"/>
                </a:solidFill>
              </a:rPr>
              <a:t>We can reach to practitioners</a:t>
            </a:r>
          </a:p>
          <a:p>
            <a:pPr algn="ctr"/>
            <a:r>
              <a:rPr lang="en-US" altLang="ja-JP" sz="3200" dirty="0">
                <a:solidFill>
                  <a:srgbClr val="0AC000"/>
                </a:solidFill>
              </a:rPr>
              <a:t>w</a:t>
            </a:r>
            <a:r>
              <a:rPr lang="en-US" altLang="ja-JP" sz="3200" dirty="0" smtClean="0">
                <a:solidFill>
                  <a:srgbClr val="0AC000"/>
                </a:solidFill>
              </a:rPr>
              <a:t>henever we can!</a:t>
            </a:r>
            <a:endParaRPr lang="en-US" altLang="ja-JP" sz="3200" dirty="0">
              <a:solidFill>
                <a:srgbClr val="0AC00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386" y="2770428"/>
            <a:ext cx="4781228" cy="358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4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Summary of Agile2018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Focus More on Outcome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Misc.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000"/>
          </a:solidFill>
          <a:ln>
            <a:solidFill>
              <a:srgbClr val="0AC0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Three Big Trends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550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Agile is trying to reach to business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523570"/>
            <a:ext cx="4923081" cy="357192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403" y="2523570"/>
            <a:ext cx="2678947" cy="357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9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83"/>
    </mc:Choice>
    <mc:Fallback xmlns="">
      <p:transition spd="slow" advTm="22883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New technology/practices/tool</a:t>
            </a:r>
          </a:p>
          <a:p>
            <a:pPr algn="ctr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are increasing for Business Agility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104" y="3192651"/>
            <a:ext cx="3881246" cy="290284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192651"/>
            <a:ext cx="3870464" cy="290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03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83"/>
    </mc:Choice>
    <mc:Fallback xmlns="">
      <p:transition spd="slow" advTm="22883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3200" dirty="0" smtClean="0">
                <a:solidFill>
                  <a:srgbClr val="FF0000"/>
                </a:solidFill>
              </a:rPr>
              <a:t>But...immature yet</a:t>
            </a: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295" y="2313122"/>
            <a:ext cx="5393410" cy="404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9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83"/>
    </mc:Choice>
    <mc:Fallback xmlns="">
      <p:transition spd="slow" advTm="22883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3200" dirty="0" smtClean="0">
                <a:solidFill>
                  <a:srgbClr val="0AC000"/>
                </a:solidFill>
              </a:rPr>
              <a:t>Let’s find our way</a:t>
            </a:r>
          </a:p>
          <a:p>
            <a:pPr algn="ctr"/>
            <a:r>
              <a:rPr lang="en-US" altLang="ja-JP" sz="3200" dirty="0">
                <a:solidFill>
                  <a:srgbClr val="0AC000"/>
                </a:solidFill>
              </a:rPr>
              <a:t>t</a:t>
            </a:r>
            <a:r>
              <a:rPr lang="en-US" altLang="ja-JP" sz="3200" dirty="0" smtClean="0">
                <a:solidFill>
                  <a:srgbClr val="0AC000"/>
                </a:solidFill>
              </a:rPr>
              <a:t>o contribute to our business</a:t>
            </a:r>
          </a:p>
          <a:p>
            <a:pPr algn="ctr"/>
            <a:r>
              <a:rPr lang="en-US" altLang="ja-JP" sz="3200" dirty="0">
                <a:solidFill>
                  <a:srgbClr val="0AC000"/>
                </a:solidFill>
              </a:rPr>
              <a:t>w</a:t>
            </a:r>
            <a:r>
              <a:rPr lang="en-US" altLang="ja-JP" sz="3200" dirty="0" smtClean="0">
                <a:solidFill>
                  <a:srgbClr val="0AC000"/>
                </a:solidFill>
              </a:rPr>
              <a:t>ith Agile!</a:t>
            </a:r>
            <a:endParaRPr lang="en-US" altLang="ja-JP" sz="3200" dirty="0">
              <a:solidFill>
                <a:srgbClr val="0AC000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826" y="3268077"/>
            <a:ext cx="4262349" cy="319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9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83"/>
    </mc:Choice>
    <mc:Fallback xmlns="">
      <p:transition spd="slow" advTm="22883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80847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The 1st SET at LINE Corp.</a:t>
            </a: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ja-JP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Keynote</a:t>
            </a:r>
            <a:r>
              <a:rPr lang="ja-JP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speaker</a:t>
            </a:r>
            <a:r>
              <a:rPr lang="ja-JP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of</a:t>
            </a:r>
            <a:b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DevOps Summit 2016 (TW)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Speaker of 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Agile2014</a:t>
            </a:r>
            <a:endParaRPr lang="en-US" altLang="ja-JP" b="0" kern="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599" y="1415417"/>
            <a:ext cx="2949820" cy="294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And...Show Our Ideas!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https://www.agilealliance.org/agile2019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/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0283"/>
            <a:ext cx="9144000" cy="459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2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83"/>
    </mc:Choice>
    <mc:Fallback xmlns="">
      <p:transition spd="slow" advTm="22883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$ history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3600" dirty="0">
                <a:solidFill>
                  <a:srgbClr val="0AC000"/>
                </a:solidFill>
              </a:rPr>
              <a:t>6</a:t>
            </a:r>
            <a:r>
              <a:rPr lang="ja-JP" altLang="en-US" sz="3600">
                <a:solidFill>
                  <a:srgbClr val="0AC000"/>
                </a:solidFill>
              </a:rPr>
              <a:t> </a:t>
            </a:r>
            <a:r>
              <a:rPr lang="en-US" altLang="ja-JP" sz="3600" dirty="0">
                <a:solidFill>
                  <a:srgbClr val="0AC000"/>
                </a:solidFill>
              </a:rPr>
              <a:t>times</a:t>
            </a:r>
            <a:r>
              <a:rPr lang="ja-JP" altLang="en-US" sz="3600">
                <a:solidFill>
                  <a:srgbClr val="0AC000"/>
                </a:solidFill>
              </a:rPr>
              <a:t> </a:t>
            </a:r>
            <a:r>
              <a:rPr lang="en-US" altLang="ja-JP" sz="3600" dirty="0">
                <a:solidFill>
                  <a:srgbClr val="0AC000"/>
                </a:solidFill>
              </a:rPr>
              <a:t>attendee from Japan</a:t>
            </a:r>
            <a:r>
              <a:rPr lang="en-US" altLang="ja-JP" sz="3600" dirty="0" smtClean="0">
                <a:solidFill>
                  <a:srgbClr val="0AC000"/>
                </a:solidFill>
              </a:rPr>
              <a:t>!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altLang="ja-JP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[Reports]</a:t>
            </a:r>
          </a:p>
          <a:p>
            <a:pPr marL="2457403" lvl="5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Agile2017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(JP)</a:t>
            </a:r>
          </a:p>
          <a:p>
            <a:pPr marL="2457403" lvl="5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/>
              </a:rPr>
              <a:t>Agile2016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(JP)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457403" lvl="5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/>
              </a:rPr>
              <a:t>Agile2014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(EN)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457403" lvl="5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6"/>
              </a:rPr>
              <a:t>Agile2013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(JP)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457403" lvl="5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7"/>
              </a:rPr>
              <a:t>Agile2012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(JP)</a:t>
            </a:r>
          </a:p>
        </p:txBody>
      </p:sp>
    </p:spTree>
    <p:extLst>
      <p:ext uri="{BB962C8B-B14F-4D97-AF65-F5344CB8AC3E}">
        <p14:creationId xmlns:p14="http://schemas.microsoft.com/office/powerpoint/2010/main" val="185267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$ history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kumimoji="1" lang="en-US" altLang="ja-JP" sz="360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Achievements</a:t>
            </a:r>
          </a:p>
          <a:p>
            <a:pPr marL="571500" indent="-571500">
              <a:buFont typeface="Arial"/>
              <a:buChar char="•"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2016 : Brought back</a:t>
            </a:r>
          </a:p>
          <a:p>
            <a:pPr marL="571500" indent="-571500">
              <a:buFont typeface="Arial"/>
              <a:buChar char="•"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2014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: </a:t>
            </a:r>
            <a:r>
              <a:rPr lang="en-US" altLang="ja-JP" sz="32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Speaker</a:t>
            </a:r>
            <a:endParaRPr lang="en-US" altLang="ja-JP" sz="32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20955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Brought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back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Metrics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2013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: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Speech at OpenJam</a:t>
            </a:r>
            <a:endParaRPr lang="en-US" altLang="ja-JP" sz="3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6930" y="2240369"/>
            <a:ext cx="1800000" cy="180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058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Disclaimer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This is a flash 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report</a:t>
            </a:r>
          </a:p>
          <a:p>
            <a:pPr algn="ctr"/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from 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SET 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perspective</a:t>
            </a:r>
          </a:p>
          <a:p>
            <a:pPr algn="ctr"/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of 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LINE Corp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  <a:sym typeface="Wingdings"/>
              </a:rPr>
              <a:t>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377" y="3533198"/>
            <a:ext cx="2007246" cy="284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43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Agenda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Summary of Agile2018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Focus More on Outcome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Misc.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Three Big Trends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845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3306</TotalTime>
  <Words>1147</Words>
  <Application>Microsoft Macintosh PowerPoint</Application>
  <PresentationFormat>画面に合わせる (4:3)</PresentationFormat>
  <Paragraphs>540</Paragraphs>
  <Slides>50</Slides>
  <Notes>41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50</vt:i4>
      </vt:variant>
    </vt:vector>
  </HeadingPairs>
  <TitlesOfParts>
    <vt:vector size="60" baseType="lpstr">
      <vt:lpstr>Calibri</vt:lpstr>
      <vt:lpstr>Franklin Gothic Book</vt:lpstr>
      <vt:lpstr>HGPｺﾞｼｯｸE</vt:lpstr>
      <vt:lpstr>Hiragino Kaku Gothic ProN W6</vt:lpstr>
      <vt:lpstr>ＭＳ Ｐゴシック</vt:lpstr>
      <vt:lpstr>Wingdings</vt:lpstr>
      <vt:lpstr>ヒラギノ角ゴ ProN W6</vt:lpstr>
      <vt:lpstr>Arial</vt:lpstr>
      <vt:lpstr>Office テーマ</vt:lpstr>
      <vt:lpstr>1_Office テーマ</vt:lpstr>
      <vt:lpstr>From Output to Outcome</vt:lpstr>
      <vt:lpstr>Open Your Gate</vt:lpstr>
      <vt:lpstr>In San Diego, CA, USA</vt:lpstr>
      <vt:lpstr>With Global Practitioners!</vt:lpstr>
      <vt:lpstr>Hiroyuki Ito (The HIRO)</vt:lpstr>
      <vt:lpstr>$ history</vt:lpstr>
      <vt:lpstr>$ history</vt:lpstr>
      <vt:lpstr>Disclaimer</vt:lpstr>
      <vt:lpstr>Agenda</vt:lpstr>
      <vt:lpstr>PowerPoint プレゼンテーション</vt:lpstr>
      <vt:lpstr>What is Agile2018?</vt:lpstr>
      <vt:lpstr>Basic Information</vt:lpstr>
      <vt:lpstr>Categories (2018)</vt:lpstr>
      <vt:lpstr>Categories (2018)</vt:lpstr>
      <vt:lpstr>Categories (2018)</vt:lpstr>
      <vt:lpstr>[FYI] Categories (2017)</vt:lpstr>
      <vt:lpstr>PowerPoint プレゼンテーション</vt:lpstr>
      <vt:lpstr>3 Big Trends of Agile2018</vt:lpstr>
      <vt:lpstr>1) Scaling Agile</vt:lpstr>
      <vt:lpstr>2) Business Agility</vt:lpstr>
      <vt:lpstr>2) Business Agility</vt:lpstr>
      <vt:lpstr>3) Tech for Trial &amp; Errors</vt:lpstr>
      <vt:lpstr>3) Tech for Trial &amp; Errors</vt:lpstr>
      <vt:lpstr>Summary</vt:lpstr>
      <vt:lpstr>PowerPoint プレゼンテーション</vt:lpstr>
      <vt:lpstr>3 Approaches</vt:lpstr>
      <vt:lpstr>1) Technical Approach</vt:lpstr>
      <vt:lpstr>Continuous Delivery</vt:lpstr>
      <vt:lpstr>Database DevOps</vt:lpstr>
      <vt:lpstr>Chaos Engineering</vt:lpstr>
      <vt:lpstr>2) Process Approach</vt:lpstr>
      <vt:lpstr>Metrics (Agile Data)</vt:lpstr>
      <vt:lpstr>Metrics (Agile Data)</vt:lpstr>
      <vt:lpstr>Mob Programming</vt:lpstr>
      <vt:lpstr>Mob Programming</vt:lpstr>
      <vt:lpstr>Learning to Experiment</vt:lpstr>
      <vt:lpstr>3) Tools</vt:lpstr>
      <vt:lpstr>Portfolio Dashboard Poker</vt:lpstr>
      <vt:lpstr>Wisdom of Crowds</vt:lpstr>
      <vt:lpstr>Summary</vt:lpstr>
      <vt:lpstr>PowerPoint プレゼンテーション</vt:lpstr>
      <vt:lpstr>Testing &amp; Quality</vt:lpstr>
      <vt:lpstr>No OpenJam </vt:lpstr>
      <vt:lpstr>Not Only Sessions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And...Show Our Ideas!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5790</cp:revision>
  <dcterms:created xsi:type="dcterms:W3CDTF">2016-11-21T06:16:44Z</dcterms:created>
  <dcterms:modified xsi:type="dcterms:W3CDTF">2018-08-13T09:36:07Z</dcterms:modified>
</cp:coreProperties>
</file>